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8" r:id="rId22"/>
    <p:sldId id="276" r:id="rId23"/>
    <p:sldId id="277" r:id="rId24"/>
    <p:sldId id="279" r:id="rId25"/>
  </p:sldIdLst>
  <p:sldSz cx="9144000" cy="6858000" type="screen4x3"/>
  <p:notesSz cx="6858000" cy="9107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5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2DFA9-05C0-49D1-A2E2-2BFD6135294E}" type="datetimeFigureOut">
              <a:rPr lang="en-US" smtClean="0"/>
              <a:pPr/>
              <a:t>8/21/2012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50533"/>
            <a:ext cx="2971800" cy="4553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50533"/>
            <a:ext cx="2971800" cy="4553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EBA3B-04DE-4A99-B29B-9E0D4521D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BF7D193-B09A-415A-A206-D1EECE4A149D}" type="datetimeFigureOut">
              <a:rPr lang="en-US" smtClean="0"/>
              <a:pPr/>
              <a:t>8/21/2012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7B0269E-78DA-429F-86FD-DDB804B4FE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D193-B09A-415A-A206-D1EECE4A149D}" type="datetimeFigureOut">
              <a:rPr lang="en-US" smtClean="0"/>
              <a:pPr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0269E-78DA-429F-86FD-DDB804B4F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D193-B09A-415A-A206-D1EECE4A149D}" type="datetimeFigureOut">
              <a:rPr lang="en-US" smtClean="0"/>
              <a:pPr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0269E-78DA-429F-86FD-DDB804B4F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D193-B09A-415A-A206-D1EECE4A149D}" type="datetimeFigureOut">
              <a:rPr lang="en-US" smtClean="0"/>
              <a:pPr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0269E-78DA-429F-86FD-DDB804B4F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D193-B09A-415A-A206-D1EECE4A149D}" type="datetimeFigureOut">
              <a:rPr lang="en-US" smtClean="0"/>
              <a:pPr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0269E-78DA-429F-86FD-DDB804B4F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D193-B09A-415A-A206-D1EECE4A149D}" type="datetimeFigureOut">
              <a:rPr lang="en-US" smtClean="0"/>
              <a:pPr/>
              <a:t>8/21/2012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0269E-78DA-429F-86FD-DDB804B4FE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D193-B09A-415A-A206-D1EECE4A149D}" type="datetimeFigureOut">
              <a:rPr lang="en-US" smtClean="0"/>
              <a:pPr/>
              <a:t>8/21/2012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0269E-78DA-429F-86FD-DDB804B4F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D193-B09A-415A-A206-D1EECE4A149D}" type="datetimeFigureOut">
              <a:rPr lang="en-US" smtClean="0"/>
              <a:pPr/>
              <a:t>8/21/2012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0269E-78DA-429F-86FD-DDB804B4F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D193-B09A-415A-A206-D1EECE4A149D}" type="datetimeFigureOut">
              <a:rPr lang="en-US" smtClean="0"/>
              <a:pPr/>
              <a:t>8/21/2012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0269E-78DA-429F-86FD-DDB804B4F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D193-B09A-415A-A206-D1EECE4A149D}" type="datetimeFigureOut">
              <a:rPr lang="en-US" smtClean="0"/>
              <a:pPr/>
              <a:t>8/21/2012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0269E-78DA-429F-86FD-DDB804B4FE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7D193-B09A-415A-A206-D1EECE4A149D}" type="datetimeFigureOut">
              <a:rPr lang="en-US" smtClean="0"/>
              <a:pPr/>
              <a:t>8/21/2012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0269E-78DA-429F-86FD-DDB804B4F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BF7D193-B09A-415A-A206-D1EECE4A149D}" type="datetimeFigureOut">
              <a:rPr lang="en-US" smtClean="0"/>
              <a:pPr/>
              <a:t>8/21/2012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7B0269E-78DA-429F-86FD-DDB804B4FE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Cracking the English ACT 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Understanding grammar rules for a better score.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8770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57200" y="464910"/>
            <a:ext cx="81534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9. Idiomatic Expressions-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Expressions that require the use of a specific preposition.  There are no general rules to go by.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 am in love with you. (correct</a:t>
            </a:r>
            <a:r>
              <a:rPr lang="en-US" sz="2400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 am in love for you.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My sculpture </a:t>
            </a:r>
            <a:r>
              <a:rPr kumimoji="0" lang="en-US" sz="2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 based after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Rodin’s Thinker.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 CHANGE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 based over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 based on (correct)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Based 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3400" y="584657"/>
            <a:ext cx="8001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10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 Subject-Verb Agreement-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verb of a sentence must agree with its subject.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best 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moment (subj.)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during a broadcast filled with many great moments 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were(vb.)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when the astronaut stepped out of the lunar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lander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and bounced on the moon.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Were should be was</a:t>
            </a: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685800" y="156002"/>
            <a:ext cx="8001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11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 Pronoun-Verb Agreement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verb of a sentence must agree with the subject, even if the subject is a pronoun.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Each(Pronoun)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of these moments 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have played(vb.) 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 my mind again and again as I try to recapture the excitement of that momentous day in June.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Have played should be has played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33400" y="175685"/>
            <a:ext cx="80772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12. Verb Tense-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verb tells us if the action is taking place in the past, present, or future.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Sam 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 walking (present) 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down the street when he 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found(past)</a:t>
            </a:r>
            <a:r>
              <a:rPr kumimoji="0" lang="en-US" sz="3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 large suitcase.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600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Either change is walking to walked or was walking, or found to finds.</a:t>
            </a:r>
            <a:endParaRPr kumimoji="0" lang="en-US" sz="3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33400" y="177232"/>
            <a:ext cx="800100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13"/>
              <a:tabLst/>
            </a:pP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Commas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Serial Comma- commas used to separate items in a series.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When Mary walked into the classroom she saw a school teacher, a doctor, a woman eating a bagel, and a bird.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2.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Separating Clauses and phrases-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 Two independent Clauses must be separated by a comma and a conjunction (and, or, but, for, nor, or yet)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Mary wondered why there was a bird in the classroom</a:t>
            </a:r>
            <a:r>
              <a:rPr kumimoji="0" lang="en-US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and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she decided to ask the teacher what the bird was doing indoors.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 An independent clause and a dependant clause just require a comma.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Before Mary could reach the teacher, she saw the woman offer the bird part of the bagel.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C.  An independent clause and a modifying phrase require a comma to separate them.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Hungry and excited, the bird snapped up the bagel.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3400" y="705196"/>
            <a:ext cx="8001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14"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Commas Cont’d.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14"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 Separating “Restrictive” and “Nonrestrictive” elements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UcPeriod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restrictive clause is essential to the meaning of the sentence and should not be separated by commas.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UcPeriod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People who snore are advised to sleep on their sides.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UcPeriod" startAt="2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nonrestrictive clause is not essential to the meaning of the sentence and must be separated by commas.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UcPeriod" startAt="2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My father, who snores loudly, always sleeps in his long johns.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Mary, who by now is very confused, stopped in front of the woman.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533400" y="365799"/>
            <a:ext cx="8001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15. Semicolons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Use a semicolon instead of a period to connect two related independent clauses.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Just then, the woman screamed; the bird jumped up and perched on her head.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Generally cause and effect connections are connected with a comma and a conjunction.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Use a semicolon to separate independent clauses joined by a conjunctive adverb (however, therefore, nevertheless, moreover, furthermore, and consequently).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Punctuation rules can be annoying; nevertheless, they are essential to good writing.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To separate items in a series when the items contain commas.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Student Council officers are Amy Jones, president; Tom Craig, vice president; Larry Hammer, secretary; and Rena Cook, treasurer.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To separate two main clauses when one or both of them already have a comma.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Ray’s progress has been good;</a:t>
            </a:r>
            <a:r>
              <a:rPr kumimoji="0" lang="en-US" sz="1600" b="0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considering her medical history, I think she will make a complete recovery.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533400" y="366825"/>
            <a:ext cx="8077200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953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16.  Colons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53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4953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Used after a complete statement to introduce a list of related details.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4953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Maria just purchased all the camping supplies for our trip: a tent, a camping stove, and three sleeping bags.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953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To separate two independent clauses where the first clause presents a general thought, and another that explains or expands on it.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4953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 didn’t know what to do: I could either go camping, or stay home and study for the ACT.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953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 Use to introduce a question.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4953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This is the question: Do you check for errors in your work?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609600" y="394692"/>
            <a:ext cx="792480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95300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17. Dashes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5300" algn="l"/>
              </a:tabLs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495300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Used to separate a word or group of words from the rest of the sentence when there is an abrupt break in thought or to introduce an explanation or afterthought.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495300" algn="l"/>
              </a:tabLs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 tried to express my gratitude- not that any words could be adequate- but she just nodded and walked away.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Just outside the door to the cabin we heard the howling of wolves- a sound that made        our hair stand on end.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457200" y="685800"/>
            <a:ext cx="8077200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95300" algn="l"/>
              </a:tabLst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18.  Apostrophes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 apostrophe is used to show possession or mark missing letters in a word.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4953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Show possession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495300" algn="l"/>
              </a:tabLst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Singular doesn’t end in s-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Peter’s new car is extremely expensive.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Singular ends in s-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boss’s new office is huge.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Plural doesn’t end in s-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Women’s issues will be important in the next election.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Plural ends in s-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girls’ backpacks were all lime green.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If the noun is followed by a verb, no apostrophe is needed.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Students must have identification cards.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95300" algn="l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 To indicate missing letters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en-US" sz="1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I’m sorry.  I couldn’t make it to your party.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57200" y="304800"/>
            <a:ext cx="8305800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47625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Sentence Structure- fragments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47625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625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Sentence fragments- Missing a subject or verb.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625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7625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Dependent clause waiting for a second half-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6250" algn="l"/>
              </a:tabLst>
            </a:pPr>
            <a:r>
              <a:rPr kumimoji="0" lang="en-US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As the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children ran behind, shouting and laughing.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76250" algn="l"/>
              </a:tabLst>
            </a:pP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A. No Change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76250" algn="l"/>
              </a:tabLst>
            </a:pP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B. While the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76250" algn="l"/>
              </a:tabLst>
            </a:pP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C. During which the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76250" algn="l"/>
              </a:tabLst>
            </a:pP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D. The (correct)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7625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6250" algn="l"/>
              </a:tabLst>
            </a:pP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Avoid these words- when, where, why, how, if, as, because, although, while, despite, that, who, what.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7625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The test wants you to incorporate the previous sentence to create a compound sentence.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7625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6250" algn="l"/>
              </a:tabLst>
            </a:pP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Although it will always be associated with Shakespeare’s famous literary </a:t>
            </a:r>
            <a:r>
              <a:rPr kumimoji="0" lang="en-US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character.  The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castle at Elsinore was never home to Hamlet.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76250" algn="l"/>
              </a:tabLst>
            </a:pP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A.</a:t>
            </a:r>
            <a:r>
              <a:rPr kumimoji="0" lang="en-US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 CHANGE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76250" algn="l"/>
              </a:tabLst>
            </a:pP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B. Character, the (correct)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76250" algn="l"/>
              </a:tabLst>
            </a:pP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C. Character; the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76250" algn="l"/>
              </a:tabLst>
            </a:pPr>
            <a:r>
              <a:rPr kumimoji="0" lang="en-US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D.Character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 A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215304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533400" y="609600"/>
            <a:ext cx="8001000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95300" algn="l"/>
              </a:tabLs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19. Its/It’s/Its’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5300" algn="l"/>
              </a:tabLst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495300" algn="l"/>
              </a:tabLs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Its (possessive form)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baby bear could not find its mother.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95300" algn="l"/>
              </a:tabLs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It’s (replaces it is/it has)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It’s been nice talking to you.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 Its’ (isn’t a word at all)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457200" y="609600"/>
            <a:ext cx="8001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9530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20.  Troublesome words and phrases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9530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a/an- Use a before a word that begins with a consonant sound: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dog, a tall boy, a unit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 Use an before a word with a vowel sound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an hour, an apple.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Accept/except- Accept means receive: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“I accept your offer.”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Except means to leave out: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“She invited everyone except me.”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Affect/effect- Affect means to influence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“Their ideas affect my work.”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Effect as a noun means result: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“What was the effect of your work?”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Effect as a verb means to accomplish: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“Did you effect a change in the neighborhood?”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All ready/ already- All ready means prepared: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“We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are all ready for the party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.”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Already is an adverb meaning previously: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“They were already at the party when we arrived.”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Any one/ anyone- Any one means any single person or thing in a group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“Jay would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like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to have any one of the dogs.”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Anyone means anybody: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“Anyone who skis enjoys winter.”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533400" y="302359"/>
            <a:ext cx="80772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953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21. Transitions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Connecting words that move the reader smoothly from one thought to another.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 main kinds of sentence connectors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4953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but (contradiction)- however, quite the contrary, despite, rather, notwithstanding, contrarily, on the other hand, on the contrary, although, yet, nevertheless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4953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 thus (cause and effect)- hence, and so, therefore, consequently, for example, because of, finally, in conclusion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953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 also (in addition)- in addition, for example, furthermore, another, and, first, second, moreover, by the same token, besides, so too, similarly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457200" y="685800"/>
            <a:ext cx="79248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95300" algn="l"/>
              </a:tabLst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22. Redundancy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5300" algn="l"/>
              </a:tabLst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Repeating the same idea in the same sentence.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Cheap 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and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inexpensive 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gifts can be found in the shopping district.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Weak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and 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without strength</a:t>
            </a:r>
            <a:r>
              <a:rPr kumimoji="0" lang="en-US" sz="32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the old car could not make it up the hill.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066801"/>
            <a:ext cx="8077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Works Cited</a:t>
            </a:r>
          </a:p>
          <a:p>
            <a:pPr algn="ctr"/>
            <a:endParaRPr lang="en-US" dirty="0" smtClean="0"/>
          </a:p>
          <a:p>
            <a:r>
              <a:rPr lang="en-US" dirty="0" smtClean="0"/>
              <a:t>Martz, Geoff, Kim </a:t>
            </a:r>
            <a:r>
              <a:rPr lang="en-US" dirty="0" err="1" smtClean="0"/>
              <a:t>Magloire</a:t>
            </a:r>
            <a:r>
              <a:rPr lang="en-US" dirty="0" smtClean="0"/>
              <a:t>, and Theodore Silver. </a:t>
            </a:r>
            <a:r>
              <a:rPr lang="en-US" i="1" dirty="0" smtClean="0"/>
              <a:t>Cracking the ACT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	New York: Random House, 2005. Print.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457200"/>
            <a:ext cx="7620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2.  Comma Splices </a:t>
            </a:r>
            <a:endParaRPr lang="en-US" dirty="0"/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Comma splice- 2 independent clauses are jammed together in one sentence with only a comma holding them together.</a:t>
            </a:r>
          </a:p>
          <a:p>
            <a:r>
              <a:rPr lang="en-US" dirty="0"/>
              <a:t> 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i="1" dirty="0">
                <a:solidFill>
                  <a:srgbClr val="FF0000"/>
                </a:solidFill>
              </a:rPr>
              <a:t>Aunt Sally ran into the room, Tom was already gone.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 </a:t>
            </a:r>
          </a:p>
          <a:p>
            <a:pPr marL="342900" lvl="0" indent="-342900">
              <a:buAutoNum type="alphaUcPeriod"/>
            </a:pPr>
            <a:r>
              <a:rPr lang="en-US" dirty="0" smtClean="0"/>
              <a:t>turn </a:t>
            </a:r>
            <a:r>
              <a:rPr lang="en-US" dirty="0"/>
              <a:t>the 2 independent clauses into their own sentences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r>
              <a:rPr lang="en-US" i="1" dirty="0">
                <a:solidFill>
                  <a:srgbClr val="FF0000"/>
                </a:solidFill>
              </a:rPr>
              <a:t>Aunt Sally ran into the room.  Tom was already gone</a:t>
            </a:r>
            <a:r>
              <a:rPr lang="en-US" i="1" dirty="0"/>
              <a:t>.</a:t>
            </a:r>
            <a:endParaRPr lang="en-US" dirty="0"/>
          </a:p>
          <a:p>
            <a:r>
              <a:rPr lang="en-US" i="1" dirty="0"/>
              <a:t> </a:t>
            </a:r>
            <a:endParaRPr lang="en-US" dirty="0"/>
          </a:p>
          <a:p>
            <a:pPr marL="342900" lvl="0" indent="-342900">
              <a:buAutoNum type="alphaUcPeriod" startAt="2"/>
            </a:pPr>
            <a:r>
              <a:rPr lang="en-US" dirty="0" smtClean="0"/>
              <a:t>add </a:t>
            </a:r>
            <a:r>
              <a:rPr lang="en-US" dirty="0"/>
              <a:t>a </a:t>
            </a:r>
            <a:r>
              <a:rPr lang="en-US" dirty="0" smtClean="0"/>
              <a:t>conjunction</a:t>
            </a:r>
          </a:p>
          <a:p>
            <a:pPr lvl="0"/>
            <a:endParaRPr lang="en-US" dirty="0"/>
          </a:p>
          <a:p>
            <a:r>
              <a:rPr lang="en-US" i="1" dirty="0">
                <a:solidFill>
                  <a:srgbClr val="FF0000"/>
                </a:solidFill>
              </a:rPr>
              <a:t>Aunt Sally ran into the room, but Tom was already gone.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i="1" dirty="0">
                <a:solidFill>
                  <a:srgbClr val="FF0000"/>
                </a:solidFill>
              </a:rPr>
              <a:t> </a:t>
            </a:r>
            <a:endParaRPr lang="en-US" dirty="0">
              <a:solidFill>
                <a:srgbClr val="FF0000"/>
              </a:solidFill>
            </a:endParaRPr>
          </a:p>
          <a:p>
            <a:pPr lvl="0"/>
            <a:r>
              <a:rPr lang="en-US" dirty="0" smtClean="0"/>
              <a:t>C. As </a:t>
            </a:r>
            <a:r>
              <a:rPr lang="en-US" dirty="0"/>
              <a:t>long as the two clauses are not cause and effect, you may break up the thoughts with a semicolon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r>
              <a:rPr lang="en-US" i="1" dirty="0">
                <a:solidFill>
                  <a:srgbClr val="FF0000"/>
                </a:solidFill>
              </a:rPr>
              <a:t>Aunt Sally arrived home several hours later; Tom was already gone.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713906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685800"/>
            <a:ext cx="73152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 startAt="3"/>
            </a:pPr>
            <a:r>
              <a:rPr lang="en-US" sz="2800" b="1" dirty="0" smtClean="0"/>
              <a:t>Run </a:t>
            </a:r>
            <a:r>
              <a:rPr lang="en-US" sz="2800" b="1" dirty="0"/>
              <a:t>On </a:t>
            </a:r>
            <a:r>
              <a:rPr lang="en-US" sz="2800" b="1" dirty="0" smtClean="0"/>
              <a:t>Sentences</a:t>
            </a:r>
          </a:p>
          <a:p>
            <a:endParaRPr lang="en-US" sz="2400" dirty="0"/>
          </a:p>
          <a:p>
            <a:r>
              <a:rPr lang="en-US" sz="2800" dirty="0" smtClean="0"/>
              <a:t>Same </a:t>
            </a:r>
            <a:r>
              <a:rPr lang="en-US" sz="2800" dirty="0"/>
              <a:t>as a comma splice- but without the comma</a:t>
            </a:r>
            <a:r>
              <a:rPr lang="en-US" sz="2800" dirty="0" smtClean="0"/>
              <a:t>.  Correct these with the same rules as a comma splice.</a:t>
            </a:r>
            <a:endParaRPr lang="en-US" sz="2800" dirty="0"/>
          </a:p>
          <a:p>
            <a:r>
              <a:rPr lang="en-US" sz="2800" dirty="0"/>
              <a:t> </a:t>
            </a:r>
          </a:p>
          <a:p>
            <a:r>
              <a:rPr lang="en-US" sz="2800" i="1" dirty="0">
                <a:solidFill>
                  <a:srgbClr val="FF0000"/>
                </a:solidFill>
              </a:rPr>
              <a:t>Aunt Sally swept up the shards of </a:t>
            </a:r>
            <a:r>
              <a:rPr lang="en-US" sz="2800" i="1" dirty="0" smtClean="0">
                <a:solidFill>
                  <a:srgbClr val="FF0000"/>
                </a:solidFill>
              </a:rPr>
              <a:t>glass </a:t>
            </a:r>
            <a:r>
              <a:rPr lang="en-US" sz="2800" i="1" dirty="0">
                <a:solidFill>
                  <a:srgbClr val="FF0000"/>
                </a:solidFill>
              </a:rPr>
              <a:t>she was furious.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400" i="1" dirty="0"/>
              <a:t> 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79879751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685801"/>
            <a:ext cx="7315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4.  Misplaced Modifiers</a:t>
            </a:r>
            <a:endParaRPr lang="en-US" sz="2400" dirty="0"/>
          </a:p>
          <a:p>
            <a:r>
              <a:rPr lang="en-US" sz="2400" dirty="0"/>
              <a:t>A modifying phrase needs to be near what it is modifying.  If it is too far away, it is misplaced.</a:t>
            </a:r>
          </a:p>
          <a:p>
            <a:r>
              <a:rPr lang="en-US" sz="2400" dirty="0"/>
              <a:t> </a:t>
            </a:r>
          </a:p>
          <a:p>
            <a:r>
              <a:rPr lang="en-US" sz="2400" i="1" dirty="0">
                <a:solidFill>
                  <a:srgbClr val="FF0000"/>
                </a:solidFill>
              </a:rPr>
              <a:t>Sweeping up the shards of glass, the missing key to the jewelry box was found by Aunt Sally.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i="1" dirty="0">
                <a:solidFill>
                  <a:srgbClr val="FF0000"/>
                </a:solidFill>
              </a:rPr>
              <a:t> 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/>
              <a:t>This sentence sounds like the key was swept up with the shards.</a:t>
            </a:r>
          </a:p>
          <a:p>
            <a:r>
              <a:rPr lang="en-US" sz="2400" dirty="0"/>
              <a:t> </a:t>
            </a:r>
          </a:p>
          <a:p>
            <a:r>
              <a:rPr lang="en-US" sz="2400" i="1" dirty="0">
                <a:solidFill>
                  <a:srgbClr val="FF0000"/>
                </a:solidFill>
              </a:rPr>
              <a:t>Sweeping up the shards of glass, Aunt Sally found the missing key to her jewelry box.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i="1" dirty="0"/>
              <a:t> 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15186888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609600"/>
            <a:ext cx="7315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5.  Construction Shifts</a:t>
            </a:r>
            <a:endParaRPr lang="en-US" sz="2800" dirty="0"/>
          </a:p>
          <a:p>
            <a:r>
              <a:rPr lang="en-US" sz="2800" dirty="0"/>
              <a:t>The modifier is in the wrong place but the modifying word needs to be moved over slightly.</a:t>
            </a:r>
          </a:p>
          <a:p>
            <a:r>
              <a:rPr lang="en-US" sz="2800" dirty="0"/>
              <a:t> </a:t>
            </a:r>
          </a:p>
          <a:p>
            <a:r>
              <a:rPr lang="en-US" sz="2800" i="1" dirty="0">
                <a:solidFill>
                  <a:srgbClr val="FF0000"/>
                </a:solidFill>
              </a:rPr>
              <a:t>Stepping to avoid the large puddle, I </a:t>
            </a:r>
            <a:r>
              <a:rPr lang="en-US" sz="2800" i="1" u="sng" dirty="0">
                <a:solidFill>
                  <a:srgbClr val="FF0000"/>
                </a:solidFill>
              </a:rPr>
              <a:t>carefully</a:t>
            </a:r>
            <a:r>
              <a:rPr lang="en-US" sz="2800" i="1" dirty="0">
                <a:solidFill>
                  <a:srgbClr val="FF0000"/>
                </a:solidFill>
              </a:rPr>
              <a:t> tripped and fell.</a:t>
            </a:r>
            <a:endParaRPr lang="en-US" sz="2800" dirty="0">
              <a:solidFill>
                <a:srgbClr val="FF0000"/>
              </a:solidFill>
            </a:endParaRPr>
          </a:p>
          <a:p>
            <a:pPr lvl="0"/>
            <a:r>
              <a:rPr lang="en-US" sz="2800" i="1" dirty="0" smtClean="0"/>
              <a:t>A. No </a:t>
            </a:r>
            <a:r>
              <a:rPr lang="en-US" sz="2800" i="1" dirty="0"/>
              <a:t>CHANGE</a:t>
            </a:r>
            <a:endParaRPr lang="en-US" sz="2800" dirty="0"/>
          </a:p>
          <a:p>
            <a:pPr lvl="0"/>
            <a:r>
              <a:rPr lang="en-US" sz="2800" i="1" dirty="0" smtClean="0">
                <a:solidFill>
                  <a:srgbClr val="FF0000"/>
                </a:solidFill>
              </a:rPr>
              <a:t>B. (Place </a:t>
            </a:r>
            <a:r>
              <a:rPr lang="en-US" sz="2800" i="1" dirty="0">
                <a:solidFill>
                  <a:srgbClr val="FF0000"/>
                </a:solidFill>
              </a:rPr>
              <a:t>after stepping</a:t>
            </a:r>
            <a:r>
              <a:rPr lang="en-US" sz="2800" i="1" dirty="0" smtClean="0">
                <a:solidFill>
                  <a:srgbClr val="FF0000"/>
                </a:solidFill>
              </a:rPr>
              <a:t>) (Correct)</a:t>
            </a:r>
            <a:endParaRPr lang="en-US" sz="2800" dirty="0">
              <a:solidFill>
                <a:srgbClr val="FF0000"/>
              </a:solidFill>
            </a:endParaRPr>
          </a:p>
          <a:p>
            <a:pPr lvl="0"/>
            <a:r>
              <a:rPr lang="en-US" sz="2800" i="1" dirty="0" smtClean="0"/>
              <a:t>C. (Place </a:t>
            </a:r>
            <a:r>
              <a:rPr lang="en-US" sz="2800" i="1" dirty="0"/>
              <a:t>after and)</a:t>
            </a:r>
            <a:endParaRPr lang="en-US" sz="2800" dirty="0"/>
          </a:p>
          <a:p>
            <a:pPr lvl="0"/>
            <a:r>
              <a:rPr lang="en-US" sz="2800" i="1" dirty="0" smtClean="0"/>
              <a:t>D. (Place </a:t>
            </a:r>
            <a:r>
              <a:rPr lang="en-US" sz="2800" i="1" dirty="0"/>
              <a:t>after fell)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9821950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12845"/>
            <a:ext cx="73914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6.  Parallel Construction</a:t>
            </a:r>
            <a:endParaRPr lang="en-US" sz="2000" dirty="0"/>
          </a:p>
          <a:p>
            <a:r>
              <a:rPr lang="en-US" sz="2000" dirty="0"/>
              <a:t>2 types seen on the ACT- both involve lists. 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 The first involves verb tense agreement.</a:t>
            </a:r>
          </a:p>
          <a:p>
            <a:r>
              <a:rPr lang="en-US" sz="2000" dirty="0"/>
              <a:t> </a:t>
            </a:r>
          </a:p>
          <a:p>
            <a:r>
              <a:rPr lang="en-US" sz="2000" i="1" dirty="0">
                <a:solidFill>
                  <a:srgbClr val="FF0000"/>
                </a:solidFill>
              </a:rPr>
              <a:t>When Tom finally came home, Aunt Sally kissed him, hugged him, and </a:t>
            </a:r>
            <a:r>
              <a:rPr lang="en-US" sz="2000" i="1" dirty="0" smtClean="0">
                <a:solidFill>
                  <a:schemeClr val="bg2">
                    <a:lumMod val="50000"/>
                  </a:schemeClr>
                </a:solidFill>
              </a:rPr>
              <a:t>gives(gave)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rgbClr val="FF0000"/>
                </a:solidFill>
              </a:rPr>
              <a:t>him his favorite dessert after dinner.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The second involves a list of nouns.</a:t>
            </a:r>
          </a:p>
          <a:p>
            <a:r>
              <a:rPr lang="en-US" sz="2000" dirty="0"/>
              <a:t> </a:t>
            </a:r>
          </a:p>
          <a:p>
            <a:r>
              <a:rPr lang="en-US" sz="2000" i="1" dirty="0">
                <a:solidFill>
                  <a:srgbClr val="FF0000"/>
                </a:solidFill>
              </a:rPr>
              <a:t>Three explanations for Sid’s locking himself in his room were </a:t>
            </a:r>
            <a:r>
              <a:rPr lang="en-US" sz="2000" i="1" u="sng" dirty="0">
                <a:solidFill>
                  <a:srgbClr val="FF0000"/>
                </a:solidFill>
              </a:rPr>
              <a:t>a desire</a:t>
            </a:r>
            <a:r>
              <a:rPr lang="en-US" sz="2000" i="1" dirty="0">
                <a:solidFill>
                  <a:srgbClr val="FF0000"/>
                </a:solidFill>
              </a:rPr>
              <a:t> to do his homework, </a:t>
            </a:r>
            <a:r>
              <a:rPr lang="en-US" sz="2000" i="1" u="sng" dirty="0">
                <a:solidFill>
                  <a:srgbClr val="FF0000"/>
                </a:solidFill>
              </a:rPr>
              <a:t>a sense</a:t>
            </a:r>
            <a:r>
              <a:rPr lang="en-US" sz="2000" i="1" dirty="0">
                <a:solidFill>
                  <a:srgbClr val="FF0000"/>
                </a:solidFill>
              </a:rPr>
              <a:t> that he needed to hone his college essays, </a:t>
            </a:r>
            <a:r>
              <a:rPr lang="en-US" sz="2000" i="1" u="sng" dirty="0">
                <a:solidFill>
                  <a:schemeClr val="bg2">
                    <a:lumMod val="50000"/>
                  </a:schemeClr>
                </a:solidFill>
              </a:rPr>
              <a:t>and </a:t>
            </a:r>
            <a:r>
              <a:rPr lang="en-US" sz="2000" i="1" u="sng" dirty="0" smtClean="0">
                <a:solidFill>
                  <a:schemeClr val="bg2">
                    <a:lumMod val="50000"/>
                  </a:schemeClr>
                </a:solidFill>
              </a:rPr>
              <a:t>hating (and a hatred for)</a:t>
            </a:r>
            <a:r>
              <a:rPr lang="en-US" sz="2000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i="1" dirty="0">
                <a:solidFill>
                  <a:srgbClr val="FF0000"/>
                </a:solidFill>
              </a:rPr>
              <a:t>his brother Tom, who always got away with murder.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i="1" dirty="0"/>
              <a:t> 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156687687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57200" y="197974"/>
            <a:ext cx="8001000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7"/>
              <a:tabLst/>
            </a:pP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Pronouns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Words that replace nouns (he, she, it, they)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Agreement- pronoun must agree with the noun to which it refers.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Any young boy who watched the first moon landing probably spent the next few years wishing that </a:t>
            </a:r>
            <a:r>
              <a:rPr kumimoji="0" lang="en-US" sz="1400" b="0" i="1" u="sng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they (he)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could become an astronaut.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Although the American bald eagle has been on the endangered species lists for years, </a:t>
            </a:r>
            <a:r>
              <a:rPr kumimoji="0" lang="en-US" sz="1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they have been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sighted in wildlife preserves much more frequently during the past two years.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 CHANGE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They are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It can be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It has been (correct)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Case- if a pronoun is the subject of a sentence, it must be expressed as a subject (I, we, you, he, she, it, they, who).  If it is the object of a sentence it must be expressed as an object (me, us, you, him, her, it, them, whom).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Jane bought a souvenir NASA sweatshirt for (he/him).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students, </a:t>
            </a:r>
            <a:r>
              <a:rPr kumimoji="0" lang="en-US" sz="1400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who had been studying the space program</a:t>
            </a: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were thrilled to witness the lunar landing.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NO CHANGE (correct)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About whom had been studying the space program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Whom had been studying the space program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57200" y="362635"/>
            <a:ext cx="80772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8.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Adjectives and Adverbs-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Adjectives modify nouns.  Adverbs modify everything else- verbs, adjectives, and other adverbs.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He is very intelligent.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He is very intelligently. (incorrect)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She thinks intelligently.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Comparative adjectives- add –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or more or less in front of the adjective.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She is taller than Jane.</a:t>
            </a: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Sid is more careful than Tom.</a:t>
            </a: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Comparative adverbs- add more or less in front of adverb.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Jane dances more gracefully than Sue.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Superlative adjectives-  used when more than 2 things are being compared. add –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est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Of the many men in the room, Joe is the strongest.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Superlative adverb- used when more than 2 things are being compared.  Add most.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Compared to the other boys in the school, Sid behaves the most politely.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1808</TotalTime>
  <Words>1943</Words>
  <Application>Microsoft Office PowerPoint</Application>
  <PresentationFormat>On-screen Show (4:3)</PresentationFormat>
  <Paragraphs>278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Austin</vt:lpstr>
      <vt:lpstr>Cracking the English ACT Test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Cracking the English ACT Test</dc:title>
  <dc:creator>Lydia</dc:creator>
  <cp:lastModifiedBy>lig</cp:lastModifiedBy>
  <cp:revision>15</cp:revision>
  <dcterms:created xsi:type="dcterms:W3CDTF">2012-08-14T01:46:39Z</dcterms:created>
  <dcterms:modified xsi:type="dcterms:W3CDTF">2012-08-21T19:40:23Z</dcterms:modified>
</cp:coreProperties>
</file>